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2" r:id="rId4"/>
    <p:sldId id="258" r:id="rId5"/>
    <p:sldId id="259" r:id="rId6"/>
    <p:sldId id="263" r:id="rId7"/>
    <p:sldId id="261" r:id="rId8"/>
    <p:sldId id="260" r:id="rId9"/>
    <p:sldId id="264" r:id="rId10"/>
    <p:sldId id="265" r:id="rId11"/>
    <p:sldId id="266" r:id="rId12"/>
    <p:sldId id="270" r:id="rId13"/>
    <p:sldId id="272" r:id="rId14"/>
    <p:sldId id="273" r:id="rId15"/>
    <p:sldId id="267" r:id="rId16"/>
    <p:sldId id="268" r:id="rId17"/>
    <p:sldId id="269" r:id="rId18"/>
    <p:sldId id="274" r:id="rId19"/>
    <p:sldId id="275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e JOFFIN" initials="cJ" lastIdx="24" clrIdx="0">
    <p:extLst>
      <p:ext uri="{19B8F6BF-5375-455C-9EA6-DF929625EA0E}">
        <p15:presenceInfo xmlns:p15="http://schemas.microsoft.com/office/powerpoint/2012/main" userId="bab6d9d4c1fe1bc2" providerId="Windows Live"/>
      </p:ext>
    </p:extLst>
  </p:cmAuthor>
  <p:cmAuthor id="2" name="Cathy" initials="CP" lastIdx="2" clrIdx="1">
    <p:extLst>
      <p:ext uri="{19B8F6BF-5375-455C-9EA6-DF929625EA0E}">
        <p15:presenceInfo xmlns:p15="http://schemas.microsoft.com/office/powerpoint/2012/main" userId="Cath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AE67-1D90-4356-81DA-E3EF1A9F8861}" type="datetimeFigureOut">
              <a:rPr lang="fr-FR" smtClean="0"/>
              <a:pPr/>
              <a:t>21/11/2017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C55-FC5B-460E-85F5-9DA62CBCE4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03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AE67-1D90-4356-81DA-E3EF1A9F8861}" type="datetimeFigureOut">
              <a:rPr lang="fr-FR" smtClean="0"/>
              <a:pPr/>
              <a:t>21/11/2017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6C55-FC5B-460E-85F5-9DA62CBCE4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1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3AE67-1D90-4356-81DA-E3EF1A9F8861}" type="datetimeFigureOut">
              <a:rPr lang="fr-FR" smtClean="0"/>
              <a:pPr/>
              <a:t>21/11/2017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D6C55-FC5B-460E-85F5-9DA62CBCE4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42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52423" y="1122362"/>
            <a:ext cx="10144664" cy="3001581"/>
          </a:xfrm>
        </p:spPr>
        <p:txBody>
          <a:bodyPr>
            <a:normAutofit/>
          </a:bodyPr>
          <a:lstStyle/>
          <a:p>
            <a:r>
              <a:rPr lang="fr-FR" dirty="0"/>
              <a:t>Mesure de l’activité phosphatase alcaline dans un sérum humain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433976"/>
            <a:ext cx="9144000" cy="823823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Analyse d’une situation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143193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5984" y="88487"/>
            <a:ext cx="6726936" cy="1325563"/>
          </a:xfrm>
        </p:spPr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3</a:t>
            </a:r>
          </a:p>
        </p:txBody>
      </p:sp>
      <p:sp>
        <p:nvSpPr>
          <p:cNvPr id="5" name="Ellipse 4"/>
          <p:cNvSpPr/>
          <p:nvPr/>
        </p:nvSpPr>
        <p:spPr>
          <a:xfrm>
            <a:off x="-947928" y="1847088"/>
            <a:ext cx="6726936" cy="3305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Danger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Agents biologiques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potentiellement présents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dans le mélange réactionnel</a:t>
            </a:r>
          </a:p>
        </p:txBody>
      </p:sp>
      <p:sp>
        <p:nvSpPr>
          <p:cNvPr id="6" name="Ellipse 5"/>
          <p:cNvSpPr/>
          <p:nvPr/>
        </p:nvSpPr>
        <p:spPr>
          <a:xfrm>
            <a:off x="6419088" y="1782428"/>
            <a:ext cx="6726936" cy="330555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145024" y="2168762"/>
            <a:ext cx="2039112" cy="25328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Situation exposante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Homogénéisation du mélange réactionnel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Éclair 7"/>
          <p:cNvSpPr/>
          <p:nvPr/>
        </p:nvSpPr>
        <p:spPr>
          <a:xfrm>
            <a:off x="193040" y="-57152"/>
            <a:ext cx="5632704" cy="4355497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Evènement déclencheur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-146325" y="557036"/>
            <a:ext cx="3758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Contact de la peau avec le mélange réactionnel</a:t>
            </a:r>
          </a:p>
        </p:txBody>
      </p:sp>
      <p:sp>
        <p:nvSpPr>
          <p:cNvPr id="10" name="Explosion 2 9"/>
          <p:cNvSpPr/>
          <p:nvPr/>
        </p:nvSpPr>
        <p:spPr>
          <a:xfrm>
            <a:off x="4552188" y="4243800"/>
            <a:ext cx="3282696" cy="2683764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Dommage</a:t>
            </a:r>
          </a:p>
          <a:p>
            <a:pPr algn="ctr"/>
            <a:r>
              <a:rPr lang="fr-FR" dirty="0"/>
              <a:t>Infection liée aux germes présents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3221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0.12356 -0.012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L -0.11067 -0.0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de protection pour l’étape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1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intrinsèque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Réalisation de la technique par une méthode automatisée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collective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individuelle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Obturation de la cuve de mesure (</a:t>
            </a:r>
            <a:r>
              <a:rPr lang="fr-FR" dirty="0" err="1"/>
              <a:t>parafilm</a:t>
            </a:r>
            <a:r>
              <a:rPr lang="fr-FR" dirty="0"/>
              <a:t>)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Utilisation de gants à usage unique pour la prévention des risques biologiques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Instruction / Information / Formation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Formation à la démarche de prévention aux risques biologiques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Mise à disposition de la procédure «Conduite à tenir en cas d’exposition à des produits biologiques contaminants»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73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4 : mesure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880" y="2011680"/>
            <a:ext cx="10515600" cy="442569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Danger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Agents biologiques éventuellement présents sur les gants du technicien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Personne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 Technicien de laboratoire</a:t>
            </a:r>
            <a:endParaRPr lang="fr-FR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Situation exposante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Déclenchement de la mesure </a:t>
            </a:r>
            <a:br>
              <a:rPr lang="fr-FR" sz="2200" dirty="0"/>
            </a:br>
            <a:r>
              <a:rPr lang="fr-FR" sz="2200" dirty="0"/>
              <a:t>(appui </a:t>
            </a:r>
            <a:r>
              <a:rPr lang="fr-FR" sz="2200" dirty="0"/>
              <a:t>sur la touche du spectrophotomètre)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Evènements déclencheurs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Contact de la peau avec la touche potentiellement contaminée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Dommage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Infection liée aux germes présents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7530" y="3784412"/>
            <a:ext cx="3510507" cy="24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5984" y="88487"/>
            <a:ext cx="6726936" cy="1325563"/>
          </a:xfrm>
        </p:spPr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4</a:t>
            </a:r>
          </a:p>
        </p:txBody>
      </p:sp>
      <p:sp>
        <p:nvSpPr>
          <p:cNvPr id="5" name="Ellipse 4"/>
          <p:cNvSpPr/>
          <p:nvPr/>
        </p:nvSpPr>
        <p:spPr>
          <a:xfrm>
            <a:off x="-947928" y="1847088"/>
            <a:ext cx="6726936" cy="3305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Danger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Agents biologiques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potentiellement présents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sur la touche de déclenchement du spectrophotomètre</a:t>
            </a:r>
          </a:p>
        </p:txBody>
      </p:sp>
      <p:sp>
        <p:nvSpPr>
          <p:cNvPr id="6" name="Ellipse 5"/>
          <p:cNvSpPr/>
          <p:nvPr/>
        </p:nvSpPr>
        <p:spPr>
          <a:xfrm>
            <a:off x="6419088" y="1782428"/>
            <a:ext cx="6726936" cy="330555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145024" y="2168762"/>
            <a:ext cx="2039112" cy="25328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Situation exposante</a:t>
            </a:r>
          </a:p>
          <a:p>
            <a:pPr algn="ctr"/>
            <a:r>
              <a:rPr lang="fr-FR" dirty="0"/>
              <a:t>Déclenche-</a:t>
            </a:r>
          </a:p>
          <a:p>
            <a:pPr algn="ctr"/>
            <a:r>
              <a:rPr lang="fr-FR" dirty="0"/>
              <a:t>-ment de la mesure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Éclair 7"/>
          <p:cNvSpPr/>
          <p:nvPr/>
        </p:nvSpPr>
        <p:spPr>
          <a:xfrm>
            <a:off x="193040" y="-57152"/>
            <a:ext cx="5632704" cy="4355497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Evènement déclencheur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040" y="274232"/>
            <a:ext cx="37581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Contact de la peau avec la touche potentiellement contaminée du spectrophotomètre</a:t>
            </a:r>
          </a:p>
        </p:txBody>
      </p:sp>
      <p:sp>
        <p:nvSpPr>
          <p:cNvPr id="10" name="Explosion 2 9"/>
          <p:cNvSpPr/>
          <p:nvPr/>
        </p:nvSpPr>
        <p:spPr>
          <a:xfrm>
            <a:off x="4552188" y="4243800"/>
            <a:ext cx="3282696" cy="2683764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Dommage</a:t>
            </a:r>
          </a:p>
          <a:p>
            <a:pPr algn="ctr"/>
            <a:r>
              <a:rPr lang="fr-FR" dirty="0"/>
              <a:t>Infection liée aux germes présents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168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0.12356 -0.012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L -0.11067 -0.0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de protection pour l’étape 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45336"/>
            <a:ext cx="10515600" cy="49934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intrinsèque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Réalisation de la technique par une méthode automatisée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collective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Nettoyage et désinfection du matériel (appareil de mesure,…)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individuelle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Utilisation de gants à usage unique pour la prévention des risques biologiques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Instruction / Information / Formation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Formation à la démarche de prévention aux risques biologiques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Mise à disposition des procédures « Nettoyage et désinfection du matériel », et «Conduite à tenir en cas d’exposition à des produits biologiques contaminants»</a:t>
            </a:r>
          </a:p>
        </p:txBody>
      </p:sp>
    </p:spTree>
    <p:extLst>
      <p:ext uri="{BB962C8B-B14F-4D97-AF65-F5344CB8AC3E}">
        <p14:creationId xmlns:p14="http://schemas.microsoft.com/office/powerpoint/2010/main" val="29174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5 : élimination du matériel et des produits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Danger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Agents biologiques potentiellement présents sur le matériel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Personne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sz="2200" dirty="0"/>
              <a:t>Technicien de laboratoire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Situation exposante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Élimination des déchets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Evènements déclencheurs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Contact de la peau avec le mélange contenu dans la cuve et sur le matériel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Dommage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Infection liée aux germes présents</a:t>
            </a:r>
          </a:p>
        </p:txBody>
      </p:sp>
    </p:spTree>
    <p:extLst>
      <p:ext uri="{BB962C8B-B14F-4D97-AF65-F5344CB8AC3E}">
        <p14:creationId xmlns:p14="http://schemas.microsoft.com/office/powerpoint/2010/main" val="11864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5984" y="88487"/>
            <a:ext cx="6726936" cy="1325563"/>
          </a:xfrm>
        </p:spPr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5</a:t>
            </a:r>
          </a:p>
        </p:txBody>
      </p:sp>
      <p:sp>
        <p:nvSpPr>
          <p:cNvPr id="5" name="Ellipse 4"/>
          <p:cNvSpPr/>
          <p:nvPr/>
        </p:nvSpPr>
        <p:spPr>
          <a:xfrm>
            <a:off x="-947928" y="1847088"/>
            <a:ext cx="6726936" cy="3305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Danger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Agents biologiques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potentiellement présents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dans la cuve et sur le matériel</a:t>
            </a:r>
          </a:p>
        </p:txBody>
      </p:sp>
      <p:sp>
        <p:nvSpPr>
          <p:cNvPr id="6" name="Ellipse 5"/>
          <p:cNvSpPr/>
          <p:nvPr/>
        </p:nvSpPr>
        <p:spPr>
          <a:xfrm>
            <a:off x="6419088" y="1782428"/>
            <a:ext cx="6726936" cy="330555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145024" y="2168762"/>
            <a:ext cx="2039112" cy="25328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Situation exposante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Élimination des déchets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Éclair 7"/>
          <p:cNvSpPr/>
          <p:nvPr/>
        </p:nvSpPr>
        <p:spPr>
          <a:xfrm>
            <a:off x="193040" y="-57152"/>
            <a:ext cx="5632704" cy="4355497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Evènement déclencheur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040" y="274232"/>
            <a:ext cx="37581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Contact de la peau avec le mélange contenu dans la cuve et sur le matériel</a:t>
            </a:r>
          </a:p>
        </p:txBody>
      </p:sp>
      <p:sp>
        <p:nvSpPr>
          <p:cNvPr id="10" name="Explosion 2 9"/>
          <p:cNvSpPr/>
          <p:nvPr/>
        </p:nvSpPr>
        <p:spPr>
          <a:xfrm>
            <a:off x="4552188" y="4243800"/>
            <a:ext cx="3282696" cy="2683764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Dommage</a:t>
            </a:r>
          </a:p>
          <a:p>
            <a:pPr algn="ctr"/>
            <a:r>
              <a:rPr lang="fr-FR" dirty="0"/>
              <a:t>Infection liée aux germes présents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2252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0.12356 -0.012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L -0.11067 -0.0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de protection pour l’étape 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45336"/>
            <a:ext cx="10515600" cy="499348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intrinsèque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Réalisation de la technique par une méthode automatisée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collective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Nettoyage et désinfection du poste de travail et du matériel (pipette à piston, appareil de mesure,…)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Tri et gestion adaptés des déchets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individuelle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Utilisation de gants à usage unique pour la prévention des risques biologiques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Élimination immédiate, après la mesure, de la cuve dans un conteneur DASRI situé à proximité du poste de travail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Lavage des mains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Instruction / Information / Formation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Formation à la démarche de prévention aux risques biologiques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Mise à disposition des procédures « Nettoyage et désinfection du matériel », « Gestion des déchets » et «Conduite à tenir en cas d’exposition à des produits biologiques contaminants»</a:t>
            </a:r>
          </a:p>
        </p:txBody>
      </p:sp>
    </p:spTree>
    <p:extLst>
      <p:ext uri="{BB962C8B-B14F-4D97-AF65-F5344CB8AC3E}">
        <p14:creationId xmlns:p14="http://schemas.microsoft.com/office/powerpoint/2010/main" val="40491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la situation professionnelle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4543" y="1690688"/>
            <a:ext cx="10929257" cy="505301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Danger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Agents biologiques potentiellement présents dans le sérum et sur le matériel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Personne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sz="2600" dirty="0"/>
              <a:t>Technicien de laboratoire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Situation exposante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Prélèvement de sérum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Dépôt du volume prélevé dans la cuve contenant le réactif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Homogénéisation du mélange réactionnel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Déclenchement de la mesure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Élimination des déchets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Evènements déclencheurs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Contact de la peau avec le sérum présent sur du matériel (tube, bouchon, pipette, papier, cuve, spectrophotomètre…)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Projection de gouttes de sérum sur la </a:t>
            </a:r>
            <a:r>
              <a:rPr lang="fr-FR" sz="2600" dirty="0" smtClean="0"/>
              <a:t>peau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000" dirty="0" smtClean="0"/>
              <a:t>Dommage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 smtClean="0"/>
              <a:t>Infection </a:t>
            </a:r>
            <a:r>
              <a:rPr lang="fr-FR" sz="2600" dirty="0"/>
              <a:t>liée aux germes présents</a:t>
            </a:r>
          </a:p>
        </p:txBody>
      </p:sp>
    </p:spTree>
    <p:extLst>
      <p:ext uri="{BB962C8B-B14F-4D97-AF65-F5344CB8AC3E}">
        <p14:creationId xmlns:p14="http://schemas.microsoft.com/office/powerpoint/2010/main" val="416729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de protection lors de la situation professionnelle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3608" y="1755648"/>
            <a:ext cx="10515600" cy="499348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intrinsèque 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sz="2600" dirty="0"/>
              <a:t>Réalisation de la technique par une méthode automatisée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collective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Nettoyage et désinfection du poste de travail et du matériel (pipette à piston, appareil de mesure,…)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/>
              <a:t>Tri et gestion adaptés des déchets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fr-FR" sz="2800" dirty="0"/>
              <a:t>Prévention individuelle 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sz="2600" dirty="0"/>
              <a:t>Utilisation de gants à usage unique pour la prévention des risques biologiques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sz="2600" dirty="0"/>
              <a:t>Élimination immédiate des matériels souillés </a:t>
            </a:r>
            <a:r>
              <a:rPr lang="fr-FR" sz="2600"/>
              <a:t>après utilisation dans </a:t>
            </a:r>
            <a:r>
              <a:rPr lang="fr-FR" sz="2600" dirty="0"/>
              <a:t>un conteneur DASRI situé à proximité du poste de travail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sz="2600" dirty="0"/>
              <a:t>Lavage des mains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Instruction / Information / Formation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sz="2600" dirty="0"/>
              <a:t>Formation à la démarche de prévention aux risques biologiques 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sz="2600" dirty="0"/>
              <a:t>Mise à disposition des procédures « Nettoyage et désinfection du matériel », « Gestion des déchets » et «Conduite à tenir en cas d’exposition à des produits biologiques contaminants»</a:t>
            </a:r>
          </a:p>
        </p:txBody>
      </p:sp>
    </p:spTree>
    <p:extLst>
      <p:ext uri="{BB962C8B-B14F-4D97-AF65-F5344CB8AC3E}">
        <p14:creationId xmlns:p14="http://schemas.microsoft.com/office/powerpoint/2010/main" val="9805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la situation de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8024985" cy="4351338"/>
          </a:xfrm>
        </p:spPr>
        <p:txBody>
          <a:bodyPr/>
          <a:lstStyle/>
          <a:p>
            <a:r>
              <a:rPr lang="fr-FR" dirty="0"/>
              <a:t>Un technicien de laboratoire réalise le dosage de la phosphatase alcaline dans un sérum humain par méthode cinétique. </a:t>
            </a:r>
          </a:p>
          <a:p>
            <a:r>
              <a:rPr lang="fr-FR" dirty="0"/>
              <a:t>La manipulation a lieu à la paillasse de biochimie.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360" y="1258482"/>
            <a:ext cx="3548192" cy="241104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166" y="3804462"/>
            <a:ext cx="3608386" cy="24127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1642" y="3804462"/>
            <a:ext cx="3452905" cy="2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Protocole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433735"/>
            <a:ext cx="10253472" cy="470554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u="sng" dirty="0"/>
              <a:t>Conditions opératoires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fr-FR" dirty="0"/>
              <a:t>Longueur d’onde 405 nm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fr-FR" dirty="0"/>
              <a:t>Température : 30°C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fr-FR" dirty="0"/>
              <a:t>Cuve : trajet optique 1 cm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fr-FR" dirty="0"/>
              <a:t>Zéro de l'appareil : air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r-FR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857" b="1" u="sng" dirty="0"/>
              <a:t>Mode opératoire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"/>
            </a:pPr>
            <a:r>
              <a:rPr lang="fr-FR" dirty="0"/>
              <a:t>Introduire dans une cuve de mesure </a:t>
            </a:r>
            <a:r>
              <a:rPr lang="fr-FR" dirty="0" err="1"/>
              <a:t>thermostatée</a:t>
            </a:r>
            <a:r>
              <a:rPr lang="fr-FR" dirty="0"/>
              <a:t> à 30°C 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1,5 </a:t>
            </a:r>
            <a:r>
              <a:rPr lang="fr-FR" dirty="0" err="1"/>
              <a:t>mL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/>
              <a:t>de mélange réactif reconstitué et porté à 30°C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50 µL de sérum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fr-FR" dirty="0"/>
              <a:t>Mélanger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fr-FR" dirty="0"/>
              <a:t>Attendre 1 minute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fr-FR" dirty="0"/>
              <a:t>Mesurer l’augmentation moyenne de l’absorbance par min pendant 3 minutes</a:t>
            </a:r>
          </a:p>
        </p:txBody>
      </p:sp>
    </p:spTree>
    <p:extLst>
      <p:ext uri="{BB962C8B-B14F-4D97-AF65-F5344CB8AC3E}">
        <p14:creationId xmlns:p14="http://schemas.microsoft.com/office/powerpoint/2010/main" val="4612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Différentes étapes de la manipulation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79594" y="2470383"/>
            <a:ext cx="7896001" cy="278088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Introduction du réactif dans la cuve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Ajout du sérum (prélèvement et introduction dans la cuve)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Mélange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Mesure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Élimination des matériels et produits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5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1 : introduction du réactif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339911"/>
            <a:ext cx="10857614" cy="15565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Danger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dirty="0"/>
              <a:t>La fiche de sécurité (FDS) du fabricant n’indique aucun danger chimique pour ce mélange para-</a:t>
            </a:r>
            <a:r>
              <a:rPr lang="fr-FR" dirty="0" err="1"/>
              <a:t>nitrophényl</a:t>
            </a:r>
            <a:r>
              <a:rPr lang="fr-FR" dirty="0"/>
              <a:t> phosphate (PNPP) </a:t>
            </a:r>
            <a:r>
              <a:rPr lang="fr-FR" dirty="0" smtClean="0"/>
              <a:t>– 2 – </a:t>
            </a:r>
            <a:r>
              <a:rPr lang="fr-FR" dirty="0" err="1" smtClean="0"/>
              <a:t>amino</a:t>
            </a:r>
            <a:r>
              <a:rPr lang="fr-FR" dirty="0" smtClean="0"/>
              <a:t> – 2 -</a:t>
            </a:r>
            <a:r>
              <a:rPr lang="fr-FR" dirty="0" err="1" smtClean="0"/>
              <a:t>methylpropanol</a:t>
            </a:r>
            <a:r>
              <a:rPr lang="fr-FR" dirty="0" smtClean="0"/>
              <a:t> </a:t>
            </a:r>
            <a:r>
              <a:rPr lang="fr-FR" dirty="0"/>
              <a:t>à 9 %</a:t>
            </a:r>
          </a:p>
        </p:txBody>
      </p:sp>
    </p:spTree>
    <p:extLst>
      <p:ext uri="{BB962C8B-B14F-4D97-AF65-F5344CB8AC3E}">
        <p14:creationId xmlns:p14="http://schemas.microsoft.com/office/powerpoint/2010/main" val="10318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2 : ajout du sérum dans la cuve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602" y="1690688"/>
            <a:ext cx="8784771" cy="473912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Danger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Agents biologiques potentiellement présents dans le sérum ou sur le matériel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Personne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 Technicien de laboratoire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Situation exposante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Prélèvement de sérum dans un tube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Dépôt du volume prélevé dans la cuve contenant le réactif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Evènements déclencheurs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Contact de la peau avec le sérum présent sur le matériel (tube, bouchon, pipette, papier…)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Projection de gouttes de sérum sur la </a:t>
            </a:r>
            <a:r>
              <a:rPr lang="fr-FR" dirty="0" smtClean="0"/>
              <a:t>peau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Dommage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Infection liée aux germes présents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373" y="2236942"/>
            <a:ext cx="3019211" cy="20515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1691" y="4677830"/>
            <a:ext cx="3010893" cy="201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5984" y="88487"/>
            <a:ext cx="6726936" cy="1325563"/>
          </a:xfrm>
        </p:spPr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2</a:t>
            </a:r>
          </a:p>
        </p:txBody>
      </p:sp>
      <p:sp>
        <p:nvSpPr>
          <p:cNvPr id="5" name="Ellipse 4"/>
          <p:cNvSpPr/>
          <p:nvPr/>
        </p:nvSpPr>
        <p:spPr>
          <a:xfrm>
            <a:off x="-947928" y="1847088"/>
            <a:ext cx="6726936" cy="3305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Danger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Agents biologiques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potentiellement présents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dans le sérum ou sur le matériel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419088" y="1782428"/>
            <a:ext cx="6726936" cy="330555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Technicien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145024" y="2168762"/>
            <a:ext cx="2039112" cy="25328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Situation exposante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prélèvement de sérum dans un tube</a:t>
            </a:r>
          </a:p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Éclair 7"/>
          <p:cNvSpPr/>
          <p:nvPr/>
        </p:nvSpPr>
        <p:spPr>
          <a:xfrm>
            <a:off x="310896" y="-57152"/>
            <a:ext cx="5632704" cy="4355497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Evènement déclencheur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040" y="274232"/>
            <a:ext cx="37581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Contact de la peau avec le sérum présent sur le matériel (tube, bouchon, pipette, papier…)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Projection de gouttes de sérum sur la peau ou les muqueuses</a:t>
            </a:r>
          </a:p>
        </p:txBody>
      </p:sp>
      <p:sp>
        <p:nvSpPr>
          <p:cNvPr id="10" name="Explosion 2 9"/>
          <p:cNvSpPr/>
          <p:nvPr/>
        </p:nvSpPr>
        <p:spPr>
          <a:xfrm>
            <a:off x="4552188" y="4243800"/>
            <a:ext cx="3282696" cy="2683764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Dommage</a:t>
            </a:r>
          </a:p>
          <a:p>
            <a:pPr algn="ctr"/>
            <a:r>
              <a:rPr lang="fr-FR" dirty="0"/>
              <a:t>Infection liée aux germes présents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4944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0.12356 -0.0127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-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07407E-6 L -0.11067 -0.0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de protection pour l’étape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510321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intrinsèque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Réalisation de la technique par une méthode automatisée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collective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dirty="0"/>
              <a:t>Désinfection, à prévoir, du matériel réutilisable dont la pipette à piston après utilisation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dirty="0"/>
              <a:t>Tri et gestion adaptés des déchets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Prévention individuelle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Élimination immédiate des déchets (cônes, papier…) dans un conteneur DASRI situé à proximité du poste de travail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Utilisation de gants à usage unique pour la prévention des risques biologiques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Instruction </a:t>
            </a:r>
            <a:r>
              <a:rPr lang="fr-FR" dirty="0"/>
              <a:t>/ Information / Formation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Formation à la démarche de prévention aux risques biologiques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dirty="0"/>
              <a:t>Mise à disposition des procédures « Gestion des déchets » et «Conduite à tenir en cas d’exposition à des produits biologiques contaminants»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00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</a:t>
            </a:r>
            <a:r>
              <a:rPr lang="fr-FR" i="1" dirty="0"/>
              <a:t>a priori </a:t>
            </a:r>
            <a:r>
              <a:rPr lang="fr-FR" dirty="0"/>
              <a:t>des risques lors de l’étape 3 : mélange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9471" y="1690688"/>
            <a:ext cx="11005458" cy="47101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Danger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Agents biologiques potentiellement présents dans le mélange réactionnel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Personne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 </a:t>
            </a:r>
            <a:r>
              <a:rPr lang="fr-FR" sz="2200" dirty="0"/>
              <a:t>Technicien de laboratoire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Situation exposante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Homogénéisation du mélange réactionnel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Evènements déclencheurs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Contact de la peau avec le mélange contenu dans la cuve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Dommage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Infection liée aux germes présents</a:t>
            </a:r>
          </a:p>
        </p:txBody>
      </p:sp>
    </p:spTree>
    <p:extLst>
      <p:ext uri="{BB962C8B-B14F-4D97-AF65-F5344CB8AC3E}">
        <p14:creationId xmlns:p14="http://schemas.microsoft.com/office/powerpoint/2010/main" val="23750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1167</Words>
  <Application>Microsoft Office PowerPoint</Application>
  <PresentationFormat>Grand écran</PresentationFormat>
  <Paragraphs>202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Thème Office</vt:lpstr>
      <vt:lpstr>Mesure de l’activité phosphatase alcaline dans un sérum humain </vt:lpstr>
      <vt:lpstr>Présentation de la situation de travail</vt:lpstr>
      <vt:lpstr>Protocole</vt:lpstr>
      <vt:lpstr>Différentes étapes de la manipulation</vt:lpstr>
      <vt:lpstr>Analyse a priori des risques lors de l’étape 1 : introduction du réactif</vt:lpstr>
      <vt:lpstr>Analyse a priori des risques lors de l’étape 2 : ajout du sérum dans la cuve</vt:lpstr>
      <vt:lpstr>Analyse a priori des risques lors de l’étape 2</vt:lpstr>
      <vt:lpstr>Moyens de protection pour l’étape 2</vt:lpstr>
      <vt:lpstr>Analyse a priori des risques lors de l’étape 3 : mélange </vt:lpstr>
      <vt:lpstr>Analyse a priori des risques lors de l’étape 3</vt:lpstr>
      <vt:lpstr>Moyens de protection pour l’étape 3</vt:lpstr>
      <vt:lpstr>Analyse a priori des risques lors de l’étape 4 : mesure</vt:lpstr>
      <vt:lpstr>Analyse a priori des risques lors de l’étape 4</vt:lpstr>
      <vt:lpstr>Moyens de protection pour l’étape 4</vt:lpstr>
      <vt:lpstr>Analyse a priori des risques lors de l’étape 5 : élimination du matériel et des produits</vt:lpstr>
      <vt:lpstr>Analyse a priori des risques lors de l’étape 5</vt:lpstr>
      <vt:lpstr>Moyens de protection pour l’étape 5</vt:lpstr>
      <vt:lpstr>Analyse a priori des risques lors de la situation professionnelle</vt:lpstr>
      <vt:lpstr>Moyens de protection lors de la situation professionnelle</vt:lpstr>
    </vt:vector>
  </TitlesOfParts>
  <Company>maison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Dosage d’une activité enzymatique sérique</dc:title>
  <dc:creator>Cathy</dc:creator>
  <cp:lastModifiedBy>Cathy</cp:lastModifiedBy>
  <cp:revision>49</cp:revision>
  <dcterms:created xsi:type="dcterms:W3CDTF">2017-10-27T08:41:46Z</dcterms:created>
  <dcterms:modified xsi:type="dcterms:W3CDTF">2017-11-21T08:04:29Z</dcterms:modified>
</cp:coreProperties>
</file>